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257" r:id="rId5"/>
    <p:sldId id="259" r:id="rId6"/>
    <p:sldId id="260" r:id="rId7"/>
    <p:sldId id="261" r:id="rId8"/>
    <p:sldId id="278" r:id="rId9"/>
    <p:sldId id="267" r:id="rId10"/>
    <p:sldId id="276" r:id="rId11"/>
    <p:sldId id="277" r:id="rId12"/>
    <p:sldId id="264" r:id="rId13"/>
    <p:sldId id="269" r:id="rId14"/>
    <p:sldId id="286" r:id="rId15"/>
    <p:sldId id="271" r:id="rId16"/>
    <p:sldId id="274" r:id="rId17"/>
  </p:sldIdLst>
  <p:sldSz cx="12192000" cy="6858000"/>
  <p:notesSz cx="6858000" cy="9144000"/>
  <p:embeddedFontLst>
    <p:embeddedFont>
      <p:font typeface="微软雅黑" panose="020B0503020204020204" charset="-122"/>
      <p:regular r:id="rId22"/>
    </p:embeddedFont>
    <p:embeddedFont>
      <p:font typeface="汉仪古隶简" panose="00020600040101010101" charset="-122"/>
      <p:regular r:id="rId23"/>
    </p:embeddedFont>
    <p:embeddedFont>
      <p:font typeface="楷体" panose="02010609060101010101" charset="-122"/>
      <p:regular r:id="rId24"/>
    </p:embeddedFont>
    <p:embeddedFont>
      <p:font typeface="微软雅黑 Light" panose="020B0502040204020203" pitchFamily="34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F89"/>
    <a:srgbClr val="055592"/>
    <a:srgbClr val="00579E"/>
    <a:srgbClr val="014F8E"/>
    <a:srgbClr val="DCDCDC"/>
    <a:srgbClr val="F0F0F0"/>
    <a:srgbClr val="E6E6E6"/>
    <a:srgbClr val="C8C8C8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654" y="54"/>
      </p:cViewPr>
      <p:guideLst>
        <p:guide orient="horz" pos="2254"/>
        <p:guide pos="38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 userDrawn="1"/>
        </p:nvSpPr>
        <p:spPr>
          <a:xfrm>
            <a:off x="0" y="0"/>
            <a:ext cx="12192000" cy="8176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1288">
                <a:moveTo>
                  <a:pt x="0" y="0"/>
                </a:moveTo>
                <a:lnTo>
                  <a:pt x="19200" y="0"/>
                </a:lnTo>
                <a:lnTo>
                  <a:pt x="19200" y="1024"/>
                </a:lnTo>
                <a:cubicBezTo>
                  <a:pt x="12837" y="1931"/>
                  <a:pt x="6474" y="137"/>
                  <a:pt x="111" y="1002"/>
                </a:cubicBezTo>
                <a:lnTo>
                  <a:pt x="0" y="10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0"/>
                </a:schemeClr>
              </a:gs>
              <a:gs pos="100000">
                <a:schemeClr val="bg1">
                  <a:lumMod val="75000"/>
                </a:schemeClr>
              </a:gs>
            </a:gsLst>
            <a:lin ang="2052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0" y="0"/>
            <a:ext cx="12192000" cy="63028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993">
                <a:moveTo>
                  <a:pt x="0" y="0"/>
                </a:moveTo>
                <a:lnTo>
                  <a:pt x="19200" y="0"/>
                </a:lnTo>
                <a:lnTo>
                  <a:pt x="19200" y="713"/>
                </a:lnTo>
                <a:cubicBezTo>
                  <a:pt x="12837" y="1673"/>
                  <a:pt x="6474" y="-225"/>
                  <a:pt x="111" y="691"/>
                </a:cubicBezTo>
                <a:lnTo>
                  <a:pt x="0" y="70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rgbClr val="034F89">
                  <a:alpha val="75000"/>
                </a:srgbClr>
              </a:gs>
              <a:gs pos="0">
                <a:srgbClr val="034F89"/>
              </a:gs>
              <a:gs pos="100000">
                <a:srgbClr val="034F89"/>
              </a:gs>
            </a:gsLst>
            <a:lin ang="2052000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hyperlink" Target="..\..\Documents\my%20files\1810300204&#27605;&#19994;&#35774;&#35745;\&#27605;&#19994;&#35770;&#25991;&#23450;&#31295;18100300204&#23828;&#20852;&#28023;.docx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5.png"/><Relationship Id="rId1" Type="http://schemas.openxmlformats.org/officeDocument/2006/relationships/tags" Target="../tags/tag6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3.png"/><Relationship Id="rId1" Type="http://schemas.openxmlformats.org/officeDocument/2006/relationships/tags" Target="../tags/tag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0" y="309880"/>
            <a:ext cx="12192000" cy="19939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4201">
                <a:moveTo>
                  <a:pt x="0" y="0"/>
                </a:moveTo>
                <a:lnTo>
                  <a:pt x="19200" y="0"/>
                </a:lnTo>
                <a:lnTo>
                  <a:pt x="19200" y="3866"/>
                </a:lnTo>
                <a:cubicBezTo>
                  <a:pt x="12837" y="5016"/>
                  <a:pt x="6474" y="2742"/>
                  <a:pt x="111" y="3839"/>
                </a:cubicBezTo>
                <a:lnTo>
                  <a:pt x="0" y="38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0"/>
                </a:schemeClr>
              </a:gs>
              <a:gs pos="100000">
                <a:schemeClr val="bg1">
                  <a:lumMod val="75000"/>
                </a:schemeClr>
              </a:gs>
            </a:gsLst>
            <a:lin ang="2052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0" y="0"/>
            <a:ext cx="12192000" cy="2226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4201">
                <a:moveTo>
                  <a:pt x="0" y="0"/>
                </a:moveTo>
                <a:lnTo>
                  <a:pt x="19200" y="0"/>
                </a:lnTo>
                <a:lnTo>
                  <a:pt x="19200" y="3866"/>
                </a:lnTo>
                <a:cubicBezTo>
                  <a:pt x="12837" y="5016"/>
                  <a:pt x="6474" y="2742"/>
                  <a:pt x="111" y="3839"/>
                </a:cubicBezTo>
                <a:lnTo>
                  <a:pt x="0" y="38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rgbClr val="034F89">
                  <a:alpha val="75000"/>
                </a:srgbClr>
              </a:gs>
              <a:gs pos="0">
                <a:srgbClr val="034F89">
                  <a:alpha val="100000"/>
                </a:srgbClr>
              </a:gs>
              <a:gs pos="100000">
                <a:srgbClr val="034F89">
                  <a:alpha val="100000"/>
                </a:srgbClr>
              </a:gs>
            </a:gsLst>
            <a:lin ang="2052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22605" y="475615"/>
            <a:ext cx="5366618" cy="939165"/>
            <a:chOff x="641" y="614"/>
            <a:chExt cx="10457" cy="1830"/>
          </a:xfrm>
        </p:grpSpPr>
        <p:sp>
          <p:nvSpPr>
            <p:cNvPr id="13" name="文本框 12"/>
            <p:cNvSpPr txBox="1"/>
            <p:nvPr/>
          </p:nvSpPr>
          <p:spPr>
            <a:xfrm>
              <a:off x="2471" y="853"/>
              <a:ext cx="8627" cy="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b="1">
                  <a:solidFill>
                    <a:schemeClr val="bg1"/>
                  </a:solidFill>
                  <a:latin typeface="汉仪古隶简" panose="00020600040101010101" charset="-122"/>
                  <a:ea typeface="汉仪古隶简" panose="00020600040101010101" charset="-122"/>
                  <a:cs typeface="汉仪古隶简" panose="00020600040101010101" charset="-122"/>
                </a:rPr>
                <a:t>上海应用</a:t>
              </a:r>
              <a:r>
                <a:rPr lang="zh-CN" altLang="en-US" sz="3600" b="1">
                  <a:solidFill>
                    <a:schemeClr val="bg1"/>
                  </a:solidFill>
                  <a:latin typeface="汉仪古隶简" panose="00020600040101010101" charset="-122"/>
                  <a:ea typeface="汉仪古隶简" panose="00020600040101010101" charset="-122"/>
                  <a:cs typeface="汉仪古隶简" panose="00020600040101010101" charset="-122"/>
                </a:rPr>
                <a:t>技术大学</a:t>
              </a:r>
              <a:endParaRPr lang="zh-CN" altLang="en-US" sz="3600" b="1">
                <a:solidFill>
                  <a:schemeClr val="bg1"/>
                </a:solidFill>
                <a:latin typeface="汉仪古隶简" panose="00020600040101010101" charset="-122"/>
                <a:ea typeface="汉仪古隶简" panose="00020600040101010101" charset="-122"/>
                <a:cs typeface="汉仪古隶简" panose="00020600040101010101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41" y="614"/>
              <a:ext cx="1830" cy="183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4F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168400" y="2573020"/>
            <a:ext cx="10182860" cy="73850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温湿度采集和测量系统的Proteus仿真</a:t>
            </a:r>
            <a:endParaRPr lang="zh-CN" altLang="en-US" sz="48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366635" y="5443855"/>
            <a:ext cx="4464050" cy="490220"/>
          </a:xfrm>
          <a:prstGeom prst="roundRect">
            <a:avLst>
              <a:gd name="adj" fmla="val 32512"/>
            </a:avLst>
          </a:prstGeom>
          <a:solidFill>
            <a:srgbClr val="034F8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7366635" y="5955030"/>
            <a:ext cx="4464050" cy="490220"/>
          </a:xfrm>
          <a:prstGeom prst="roundRect">
            <a:avLst>
              <a:gd name="adj" fmla="val 32512"/>
            </a:avLst>
          </a:prstGeom>
          <a:solidFill>
            <a:srgbClr val="034F8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0" y="6445250"/>
            <a:ext cx="2201545" cy="63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338445" y="3658870"/>
            <a:ext cx="3723005" cy="4305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p>
            <a:pPr algn="r"/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毕业论文答辩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PPT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46010" y="6015990"/>
            <a:ext cx="2180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rPr>
              <a:t>系别：</a:t>
            </a:r>
            <a:r>
              <a:rPr lang="zh-CN" altLang="en-US" u="sng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rPr>
              <a:t>电气</a:t>
            </a:r>
            <a:endParaRPr lang="zh-CN" altLang="en-US" u="sng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625965" y="6076950"/>
            <a:ext cx="2204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rPr>
              <a:t>班级专业：</a:t>
            </a:r>
            <a:r>
              <a:rPr lang="zh-CN" altLang="en-US" u="sng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rPr>
              <a:t>嵌入式</a:t>
            </a:r>
            <a:endParaRPr lang="zh-CN" altLang="en-US" u="sng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46010" y="5504815"/>
            <a:ext cx="2179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rPr>
              <a:t>辅导老师：</a:t>
            </a:r>
            <a:r>
              <a:rPr lang="zh-CN" altLang="en-US" u="sng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rPr>
              <a:t>韩从道</a:t>
            </a:r>
            <a:endParaRPr lang="zh-CN" altLang="en-US" u="sng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25965" y="5504815"/>
            <a:ext cx="2205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rPr>
              <a:t>学生姓名：</a:t>
            </a:r>
            <a:r>
              <a:rPr lang="zh-CN" altLang="en-US" u="sng">
                <a:solidFill>
                  <a:srgbClr val="FFFFFF"/>
                </a:solidFill>
                <a:latin typeface="楷体" panose="02010609060101010101" charset="-122"/>
                <a:ea typeface="楷体" panose="02010609060101010101" charset="-122"/>
              </a:rPr>
              <a:t>崔兴海</a:t>
            </a:r>
            <a:endParaRPr lang="zh-CN" altLang="en-US" u="sng">
              <a:solidFill>
                <a:srgbClr val="FFFFFF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2992120" y="3404870"/>
            <a:ext cx="6069330" cy="108000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6" descr="配色方案"/>
          <p:cNvPicPr>
            <a:picLocks noChangeAspect="1"/>
          </p:cNvPicPr>
          <p:nvPr/>
        </p:nvPicPr>
        <p:blipFill>
          <a:blip r:embed="rId1"/>
          <a:srcRect l="30623" t="23207" r="30861" b="35886"/>
          <a:stretch>
            <a:fillRect/>
          </a:stretch>
        </p:blipFill>
        <p:spPr>
          <a:xfrm>
            <a:off x="502285" y="370840"/>
            <a:ext cx="979170" cy="10439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93725" y="574675"/>
            <a:ext cx="2218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研究过程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680720" y="1217295"/>
            <a:ext cx="2029460" cy="154305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2700" y="3302635"/>
            <a:ext cx="12317730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923290" y="2422525"/>
            <a:ext cx="1466850" cy="620395"/>
          </a:xfrm>
          <a:prstGeom prst="rect">
            <a:avLst/>
          </a:prstGeom>
          <a:solidFill>
            <a:srgbClr val="034F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1602液晶屏显示模块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3634105" y="2427605"/>
            <a:ext cx="1466850" cy="615315"/>
          </a:xfrm>
          <a:prstGeom prst="rect">
            <a:avLst/>
          </a:prstGeom>
          <a:solidFill>
            <a:srgbClr val="034F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S</a:t>
            </a:r>
            <a:r>
              <a:rPr lang="en-US" altLang="zh-CN"/>
              <a:t>HT</a:t>
            </a:r>
            <a:r>
              <a:rPr lang="zh-CN" altLang="en-US"/>
              <a:t>11温湿度传感模块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44920" y="2427605"/>
            <a:ext cx="1466850" cy="615315"/>
          </a:xfrm>
          <a:prstGeom prst="rect">
            <a:avLst/>
          </a:prstGeom>
          <a:solidFill>
            <a:srgbClr val="034F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按键模块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055735" y="2433955"/>
            <a:ext cx="1466850" cy="608965"/>
          </a:xfrm>
          <a:prstGeom prst="rect">
            <a:avLst/>
          </a:prstGeom>
          <a:solidFill>
            <a:srgbClr val="034F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报警模块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566670" y="2795270"/>
            <a:ext cx="809625" cy="0"/>
          </a:xfrm>
          <a:prstGeom prst="straightConnector1">
            <a:avLst/>
          </a:prstGeom>
          <a:ln>
            <a:solidFill>
              <a:srgbClr val="034F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318125" y="2809240"/>
            <a:ext cx="809625" cy="0"/>
          </a:xfrm>
          <a:prstGeom prst="straightConnector1">
            <a:avLst/>
          </a:prstGeom>
          <a:ln>
            <a:solidFill>
              <a:srgbClr val="034F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8028940" y="2809240"/>
            <a:ext cx="809625" cy="0"/>
          </a:xfrm>
          <a:prstGeom prst="straightConnector1">
            <a:avLst/>
          </a:prstGeom>
          <a:ln>
            <a:solidFill>
              <a:srgbClr val="034F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61645" y="3578225"/>
            <a:ext cx="26130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p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  <a:hlinkClick r:id="rId1" action="ppaction://hlinkfile"/>
              </a:rPr>
              <a:t>LCD1602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指令集说明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43580" y="3578225"/>
            <a:ext cx="24104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p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研究</a:t>
            </a:r>
            <a:r>
              <a:rPr lang="en-US" altLang="zh-CN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SHT11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温湿度的测量时序以及如何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将输出转换为物理量。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54395" y="3578225"/>
            <a:ext cx="25527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p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设置了四个按键：设置键、增加键、减少键和退出键，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来控制系统报警温湿度值的上下限。</a:t>
            </a:r>
            <a:endParaRPr lang="en-US" altLang="zh-CN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65210" y="3578225"/>
            <a:ext cx="25215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p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设置四个报警指示灯和一个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蜂鸣器，指示当前温度和湿度值上限和下限的报警状态。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80515" y="3226435"/>
            <a:ext cx="152400" cy="152400"/>
          </a:xfrm>
          <a:prstGeom prst="rect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91330" y="3226435"/>
            <a:ext cx="152400" cy="152400"/>
          </a:xfrm>
          <a:prstGeom prst="rect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002145" y="3226435"/>
            <a:ext cx="152400" cy="152400"/>
          </a:xfrm>
          <a:prstGeom prst="rect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712960" y="3226435"/>
            <a:ext cx="152400" cy="152400"/>
          </a:xfrm>
          <a:prstGeom prst="rect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61645" y="4607560"/>
            <a:ext cx="24041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p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1602 的基本操作时序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93725" y="574675"/>
            <a:ext cx="2218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成果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680720" y="1217295"/>
            <a:ext cx="2029460" cy="154305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045528" y="1619250"/>
            <a:ext cx="10100945" cy="47618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left-quote_56937"/>
          <p:cNvSpPr>
            <a:spLocks noChangeAspect="1"/>
          </p:cNvSpPr>
          <p:nvPr/>
        </p:nvSpPr>
        <p:spPr bwMode="auto">
          <a:xfrm>
            <a:off x="1601470" y="2560320"/>
            <a:ext cx="694800" cy="611678"/>
          </a:xfrm>
          <a:custGeom>
            <a:avLst/>
            <a:gdLst>
              <a:gd name="connsiteX0" fmla="*/ 566457 w 609553"/>
              <a:gd name="connsiteY0" fmla="*/ 2407 h 536763"/>
              <a:gd name="connsiteX1" fmla="*/ 582730 w 609553"/>
              <a:gd name="connsiteY1" fmla="*/ 17137 h 536763"/>
              <a:gd name="connsiteX2" fmla="*/ 606700 w 609553"/>
              <a:gd name="connsiteY2" fmla="*/ 67222 h 536763"/>
              <a:gd name="connsiteX3" fmla="*/ 591949 w 609553"/>
              <a:gd name="connsiteY3" fmla="*/ 106626 h 536763"/>
              <a:gd name="connsiteX4" fmla="*/ 511924 w 609553"/>
              <a:gd name="connsiteY4" fmla="*/ 165549 h 536763"/>
              <a:gd name="connsiteX5" fmla="*/ 477627 w 609553"/>
              <a:gd name="connsiteY5" fmla="*/ 284868 h 536763"/>
              <a:gd name="connsiteX6" fmla="*/ 570560 w 609553"/>
              <a:gd name="connsiteY6" fmla="*/ 284868 h 536763"/>
              <a:gd name="connsiteX7" fmla="*/ 600062 w 609553"/>
              <a:gd name="connsiteY7" fmla="*/ 314329 h 536763"/>
              <a:gd name="connsiteX8" fmla="*/ 600062 w 609553"/>
              <a:gd name="connsiteY8" fmla="*/ 507302 h 536763"/>
              <a:gd name="connsiteX9" fmla="*/ 570560 w 609553"/>
              <a:gd name="connsiteY9" fmla="*/ 536763 h 536763"/>
              <a:gd name="connsiteX10" fmla="*/ 377319 w 609553"/>
              <a:gd name="connsiteY10" fmla="*/ 536763 h 536763"/>
              <a:gd name="connsiteX11" fmla="*/ 347817 w 609553"/>
              <a:gd name="connsiteY11" fmla="*/ 507302 h 536763"/>
              <a:gd name="connsiteX12" fmla="*/ 347817 w 609553"/>
              <a:gd name="connsiteY12" fmla="*/ 356680 h 536763"/>
              <a:gd name="connsiteX13" fmla="*/ 366994 w 609553"/>
              <a:gd name="connsiteY13" fmla="*/ 184331 h 536763"/>
              <a:gd name="connsiteX14" fmla="*/ 438537 w 609553"/>
              <a:gd name="connsiteY14" fmla="*/ 71273 h 536763"/>
              <a:gd name="connsiteX15" fmla="*/ 544376 w 609553"/>
              <a:gd name="connsiteY15" fmla="*/ 3143 h 536763"/>
              <a:gd name="connsiteX16" fmla="*/ 566457 w 609553"/>
              <a:gd name="connsiteY16" fmla="*/ 2407 h 536763"/>
              <a:gd name="connsiteX17" fmla="*/ 219410 w 609553"/>
              <a:gd name="connsiteY17" fmla="*/ 1869 h 536763"/>
              <a:gd name="connsiteX18" fmla="*/ 235685 w 609553"/>
              <a:gd name="connsiteY18" fmla="*/ 16784 h 536763"/>
              <a:gd name="connsiteX19" fmla="*/ 259659 w 609553"/>
              <a:gd name="connsiteY19" fmla="*/ 67235 h 536763"/>
              <a:gd name="connsiteX20" fmla="*/ 244906 w 609553"/>
              <a:gd name="connsiteY20" fmla="*/ 106638 h 536763"/>
              <a:gd name="connsiteX21" fmla="*/ 164869 w 609553"/>
              <a:gd name="connsiteY21" fmla="*/ 165560 h 536763"/>
              <a:gd name="connsiteX22" fmla="*/ 130198 w 609553"/>
              <a:gd name="connsiteY22" fmla="*/ 284875 h 536763"/>
              <a:gd name="connsiteX23" fmla="*/ 222776 w 609553"/>
              <a:gd name="connsiteY23" fmla="*/ 284875 h 536763"/>
              <a:gd name="connsiteX24" fmla="*/ 252282 w 609553"/>
              <a:gd name="connsiteY24" fmla="*/ 314336 h 536763"/>
              <a:gd name="connsiteX25" fmla="*/ 252282 w 609553"/>
              <a:gd name="connsiteY25" fmla="*/ 507303 h 536763"/>
              <a:gd name="connsiteX26" fmla="*/ 222776 w 609553"/>
              <a:gd name="connsiteY26" fmla="*/ 536763 h 536763"/>
              <a:gd name="connsiteX27" fmla="*/ 29507 w 609553"/>
              <a:gd name="connsiteY27" fmla="*/ 536763 h 536763"/>
              <a:gd name="connsiteX28" fmla="*/ 0 w 609553"/>
              <a:gd name="connsiteY28" fmla="*/ 507303 h 536763"/>
              <a:gd name="connsiteX29" fmla="*/ 0 w 609553"/>
              <a:gd name="connsiteY29" fmla="*/ 356685 h 536763"/>
              <a:gd name="connsiteX30" fmla="*/ 19548 w 609553"/>
              <a:gd name="connsiteY30" fmla="*/ 183604 h 536763"/>
              <a:gd name="connsiteX31" fmla="*/ 91102 w 609553"/>
              <a:gd name="connsiteY31" fmla="*/ 71286 h 536763"/>
              <a:gd name="connsiteX32" fmla="*/ 197326 w 609553"/>
              <a:gd name="connsiteY32" fmla="*/ 2422 h 536763"/>
              <a:gd name="connsiteX33" fmla="*/ 219410 w 609553"/>
              <a:gd name="connsiteY33" fmla="*/ 1869 h 53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553" h="536763">
                <a:moveTo>
                  <a:pt x="566457" y="2407"/>
                </a:moveTo>
                <a:cubicBezTo>
                  <a:pt x="573326" y="4985"/>
                  <a:pt x="579226" y="10140"/>
                  <a:pt x="582730" y="17137"/>
                </a:cubicBezTo>
                <a:lnTo>
                  <a:pt x="606700" y="67222"/>
                </a:lnTo>
                <a:cubicBezTo>
                  <a:pt x="613707" y="81952"/>
                  <a:pt x="607438" y="100366"/>
                  <a:pt x="591949" y="106626"/>
                </a:cubicBezTo>
                <a:cubicBezTo>
                  <a:pt x="556177" y="121725"/>
                  <a:pt x="529625" y="141612"/>
                  <a:pt x="511924" y="165549"/>
                </a:cubicBezTo>
                <a:cubicBezTo>
                  <a:pt x="490166" y="195379"/>
                  <a:pt x="478365" y="235152"/>
                  <a:pt x="477627" y="284868"/>
                </a:cubicBezTo>
                <a:lnTo>
                  <a:pt x="570560" y="284868"/>
                </a:lnTo>
                <a:cubicBezTo>
                  <a:pt x="586786" y="284868"/>
                  <a:pt x="600062" y="298126"/>
                  <a:pt x="600062" y="314329"/>
                </a:cubicBezTo>
                <a:lnTo>
                  <a:pt x="600062" y="507302"/>
                </a:lnTo>
                <a:cubicBezTo>
                  <a:pt x="600062" y="523506"/>
                  <a:pt x="586786" y="536763"/>
                  <a:pt x="570560" y="536763"/>
                </a:cubicBezTo>
                <a:lnTo>
                  <a:pt x="377319" y="536763"/>
                </a:lnTo>
                <a:cubicBezTo>
                  <a:pt x="361093" y="536763"/>
                  <a:pt x="347817" y="523506"/>
                  <a:pt x="347817" y="507302"/>
                </a:cubicBezTo>
                <a:lnTo>
                  <a:pt x="347817" y="356680"/>
                </a:lnTo>
                <a:cubicBezTo>
                  <a:pt x="347817" y="283027"/>
                  <a:pt x="354086" y="225577"/>
                  <a:pt x="366994" y="184331"/>
                </a:cubicBezTo>
                <a:cubicBezTo>
                  <a:pt x="379532" y="142348"/>
                  <a:pt x="403871" y="104785"/>
                  <a:pt x="438537" y="71273"/>
                </a:cubicBezTo>
                <a:cubicBezTo>
                  <a:pt x="467670" y="43653"/>
                  <a:pt x="503073" y="20820"/>
                  <a:pt x="544376" y="3143"/>
                </a:cubicBezTo>
                <a:cubicBezTo>
                  <a:pt x="551752" y="-171"/>
                  <a:pt x="559589" y="-171"/>
                  <a:pt x="566457" y="2407"/>
                </a:cubicBezTo>
                <a:close/>
                <a:moveTo>
                  <a:pt x="219410" y="1869"/>
                </a:moveTo>
                <a:cubicBezTo>
                  <a:pt x="226280" y="4447"/>
                  <a:pt x="232181" y="9603"/>
                  <a:pt x="235685" y="16784"/>
                </a:cubicBezTo>
                <a:lnTo>
                  <a:pt x="259659" y="67235"/>
                </a:lnTo>
                <a:cubicBezTo>
                  <a:pt x="266667" y="81965"/>
                  <a:pt x="260028" y="100378"/>
                  <a:pt x="244906" y="106638"/>
                </a:cubicBezTo>
                <a:cubicBezTo>
                  <a:pt x="209129" y="121737"/>
                  <a:pt x="182573" y="141623"/>
                  <a:pt x="164869" y="165560"/>
                </a:cubicBezTo>
                <a:cubicBezTo>
                  <a:pt x="143108" y="195389"/>
                  <a:pt x="131305" y="235160"/>
                  <a:pt x="130198" y="284875"/>
                </a:cubicBezTo>
                <a:lnTo>
                  <a:pt x="222776" y="284875"/>
                </a:lnTo>
                <a:cubicBezTo>
                  <a:pt x="239004" y="284875"/>
                  <a:pt x="252282" y="298132"/>
                  <a:pt x="252282" y="314336"/>
                </a:cubicBezTo>
                <a:lnTo>
                  <a:pt x="252282" y="507303"/>
                </a:lnTo>
                <a:cubicBezTo>
                  <a:pt x="252282" y="523506"/>
                  <a:pt x="239004" y="536763"/>
                  <a:pt x="222776" y="536763"/>
                </a:cubicBezTo>
                <a:lnTo>
                  <a:pt x="29507" y="536763"/>
                </a:lnTo>
                <a:cubicBezTo>
                  <a:pt x="13278" y="536763"/>
                  <a:pt x="0" y="523506"/>
                  <a:pt x="0" y="507303"/>
                </a:cubicBezTo>
                <a:lnTo>
                  <a:pt x="0" y="356685"/>
                </a:lnTo>
                <a:cubicBezTo>
                  <a:pt x="0" y="283402"/>
                  <a:pt x="7008" y="225954"/>
                  <a:pt x="19548" y="183604"/>
                </a:cubicBezTo>
                <a:cubicBezTo>
                  <a:pt x="32457" y="141991"/>
                  <a:pt x="56063" y="104061"/>
                  <a:pt x="91102" y="71286"/>
                </a:cubicBezTo>
                <a:cubicBezTo>
                  <a:pt x="119502" y="43298"/>
                  <a:pt x="155279" y="20098"/>
                  <a:pt x="197326" y="2422"/>
                </a:cubicBezTo>
                <a:cubicBezTo>
                  <a:pt x="204703" y="-708"/>
                  <a:pt x="212541" y="-708"/>
                  <a:pt x="219410" y="1869"/>
                </a:cubicBezTo>
                <a:close/>
              </a:path>
            </a:pathLst>
          </a:custGeom>
          <a:solidFill>
            <a:srgbClr val="034F89"/>
          </a:solidFill>
          <a:ln>
            <a:noFill/>
          </a:ln>
        </p:spPr>
      </p:sp>
      <p:sp>
        <p:nvSpPr>
          <p:cNvPr id="16" name="right-quote-sign_56826"/>
          <p:cNvSpPr>
            <a:spLocks noChangeAspect="1"/>
          </p:cNvSpPr>
          <p:nvPr/>
        </p:nvSpPr>
        <p:spPr bwMode="auto">
          <a:xfrm>
            <a:off x="9371923" y="4763708"/>
            <a:ext cx="694800" cy="612348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34F89"/>
          </a:solidFill>
          <a:ln>
            <a:noFill/>
          </a:ln>
        </p:spPr>
      </p:sp>
      <p:pic>
        <p:nvPicPr>
          <p:cNvPr id="3" name="图片 2" descr="uTools_165078719218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3360" y="1371600"/>
            <a:ext cx="9664065" cy="5168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93725" y="574675"/>
            <a:ext cx="2218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结论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680720" y="1217295"/>
            <a:ext cx="2029460" cy="154305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1045528" y="1619250"/>
            <a:ext cx="10100945" cy="47618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33955" y="2560320"/>
            <a:ext cx="73253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None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本设计由于采用了STC89C51单片机芯片以及SHT11温湿度传感器来实现对温湿度的监测收集以及控制，并且因为SHT11温湿度传感器的测量精度高，C51单片机的操作简单，可行性强，以及价格低廉等优点，本设计特别适合于生活，农业种植，温室大棚，室内花卉养殖等方面温湿度监测及控制。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5" name="left-quote_56937"/>
          <p:cNvSpPr>
            <a:spLocks noChangeAspect="1"/>
          </p:cNvSpPr>
          <p:nvPr/>
        </p:nvSpPr>
        <p:spPr bwMode="auto">
          <a:xfrm>
            <a:off x="1601470" y="2560320"/>
            <a:ext cx="694800" cy="611678"/>
          </a:xfrm>
          <a:custGeom>
            <a:avLst/>
            <a:gdLst>
              <a:gd name="connsiteX0" fmla="*/ 566457 w 609553"/>
              <a:gd name="connsiteY0" fmla="*/ 2407 h 536763"/>
              <a:gd name="connsiteX1" fmla="*/ 582730 w 609553"/>
              <a:gd name="connsiteY1" fmla="*/ 17137 h 536763"/>
              <a:gd name="connsiteX2" fmla="*/ 606700 w 609553"/>
              <a:gd name="connsiteY2" fmla="*/ 67222 h 536763"/>
              <a:gd name="connsiteX3" fmla="*/ 591949 w 609553"/>
              <a:gd name="connsiteY3" fmla="*/ 106626 h 536763"/>
              <a:gd name="connsiteX4" fmla="*/ 511924 w 609553"/>
              <a:gd name="connsiteY4" fmla="*/ 165549 h 536763"/>
              <a:gd name="connsiteX5" fmla="*/ 477627 w 609553"/>
              <a:gd name="connsiteY5" fmla="*/ 284868 h 536763"/>
              <a:gd name="connsiteX6" fmla="*/ 570560 w 609553"/>
              <a:gd name="connsiteY6" fmla="*/ 284868 h 536763"/>
              <a:gd name="connsiteX7" fmla="*/ 600062 w 609553"/>
              <a:gd name="connsiteY7" fmla="*/ 314329 h 536763"/>
              <a:gd name="connsiteX8" fmla="*/ 600062 w 609553"/>
              <a:gd name="connsiteY8" fmla="*/ 507302 h 536763"/>
              <a:gd name="connsiteX9" fmla="*/ 570560 w 609553"/>
              <a:gd name="connsiteY9" fmla="*/ 536763 h 536763"/>
              <a:gd name="connsiteX10" fmla="*/ 377319 w 609553"/>
              <a:gd name="connsiteY10" fmla="*/ 536763 h 536763"/>
              <a:gd name="connsiteX11" fmla="*/ 347817 w 609553"/>
              <a:gd name="connsiteY11" fmla="*/ 507302 h 536763"/>
              <a:gd name="connsiteX12" fmla="*/ 347817 w 609553"/>
              <a:gd name="connsiteY12" fmla="*/ 356680 h 536763"/>
              <a:gd name="connsiteX13" fmla="*/ 366994 w 609553"/>
              <a:gd name="connsiteY13" fmla="*/ 184331 h 536763"/>
              <a:gd name="connsiteX14" fmla="*/ 438537 w 609553"/>
              <a:gd name="connsiteY14" fmla="*/ 71273 h 536763"/>
              <a:gd name="connsiteX15" fmla="*/ 544376 w 609553"/>
              <a:gd name="connsiteY15" fmla="*/ 3143 h 536763"/>
              <a:gd name="connsiteX16" fmla="*/ 566457 w 609553"/>
              <a:gd name="connsiteY16" fmla="*/ 2407 h 536763"/>
              <a:gd name="connsiteX17" fmla="*/ 219410 w 609553"/>
              <a:gd name="connsiteY17" fmla="*/ 1869 h 536763"/>
              <a:gd name="connsiteX18" fmla="*/ 235685 w 609553"/>
              <a:gd name="connsiteY18" fmla="*/ 16784 h 536763"/>
              <a:gd name="connsiteX19" fmla="*/ 259659 w 609553"/>
              <a:gd name="connsiteY19" fmla="*/ 67235 h 536763"/>
              <a:gd name="connsiteX20" fmla="*/ 244906 w 609553"/>
              <a:gd name="connsiteY20" fmla="*/ 106638 h 536763"/>
              <a:gd name="connsiteX21" fmla="*/ 164869 w 609553"/>
              <a:gd name="connsiteY21" fmla="*/ 165560 h 536763"/>
              <a:gd name="connsiteX22" fmla="*/ 130198 w 609553"/>
              <a:gd name="connsiteY22" fmla="*/ 284875 h 536763"/>
              <a:gd name="connsiteX23" fmla="*/ 222776 w 609553"/>
              <a:gd name="connsiteY23" fmla="*/ 284875 h 536763"/>
              <a:gd name="connsiteX24" fmla="*/ 252282 w 609553"/>
              <a:gd name="connsiteY24" fmla="*/ 314336 h 536763"/>
              <a:gd name="connsiteX25" fmla="*/ 252282 w 609553"/>
              <a:gd name="connsiteY25" fmla="*/ 507303 h 536763"/>
              <a:gd name="connsiteX26" fmla="*/ 222776 w 609553"/>
              <a:gd name="connsiteY26" fmla="*/ 536763 h 536763"/>
              <a:gd name="connsiteX27" fmla="*/ 29507 w 609553"/>
              <a:gd name="connsiteY27" fmla="*/ 536763 h 536763"/>
              <a:gd name="connsiteX28" fmla="*/ 0 w 609553"/>
              <a:gd name="connsiteY28" fmla="*/ 507303 h 536763"/>
              <a:gd name="connsiteX29" fmla="*/ 0 w 609553"/>
              <a:gd name="connsiteY29" fmla="*/ 356685 h 536763"/>
              <a:gd name="connsiteX30" fmla="*/ 19548 w 609553"/>
              <a:gd name="connsiteY30" fmla="*/ 183604 h 536763"/>
              <a:gd name="connsiteX31" fmla="*/ 91102 w 609553"/>
              <a:gd name="connsiteY31" fmla="*/ 71286 h 536763"/>
              <a:gd name="connsiteX32" fmla="*/ 197326 w 609553"/>
              <a:gd name="connsiteY32" fmla="*/ 2422 h 536763"/>
              <a:gd name="connsiteX33" fmla="*/ 219410 w 609553"/>
              <a:gd name="connsiteY33" fmla="*/ 1869 h 53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553" h="536763">
                <a:moveTo>
                  <a:pt x="566457" y="2407"/>
                </a:moveTo>
                <a:cubicBezTo>
                  <a:pt x="573326" y="4985"/>
                  <a:pt x="579226" y="10140"/>
                  <a:pt x="582730" y="17137"/>
                </a:cubicBezTo>
                <a:lnTo>
                  <a:pt x="606700" y="67222"/>
                </a:lnTo>
                <a:cubicBezTo>
                  <a:pt x="613707" y="81952"/>
                  <a:pt x="607438" y="100366"/>
                  <a:pt x="591949" y="106626"/>
                </a:cubicBezTo>
                <a:cubicBezTo>
                  <a:pt x="556177" y="121725"/>
                  <a:pt x="529625" y="141612"/>
                  <a:pt x="511924" y="165549"/>
                </a:cubicBezTo>
                <a:cubicBezTo>
                  <a:pt x="490166" y="195379"/>
                  <a:pt x="478365" y="235152"/>
                  <a:pt x="477627" y="284868"/>
                </a:cubicBezTo>
                <a:lnTo>
                  <a:pt x="570560" y="284868"/>
                </a:lnTo>
                <a:cubicBezTo>
                  <a:pt x="586786" y="284868"/>
                  <a:pt x="600062" y="298126"/>
                  <a:pt x="600062" y="314329"/>
                </a:cubicBezTo>
                <a:lnTo>
                  <a:pt x="600062" y="507302"/>
                </a:lnTo>
                <a:cubicBezTo>
                  <a:pt x="600062" y="523506"/>
                  <a:pt x="586786" y="536763"/>
                  <a:pt x="570560" y="536763"/>
                </a:cubicBezTo>
                <a:lnTo>
                  <a:pt x="377319" y="536763"/>
                </a:lnTo>
                <a:cubicBezTo>
                  <a:pt x="361093" y="536763"/>
                  <a:pt x="347817" y="523506"/>
                  <a:pt x="347817" y="507302"/>
                </a:cubicBezTo>
                <a:lnTo>
                  <a:pt x="347817" y="356680"/>
                </a:lnTo>
                <a:cubicBezTo>
                  <a:pt x="347817" y="283027"/>
                  <a:pt x="354086" y="225577"/>
                  <a:pt x="366994" y="184331"/>
                </a:cubicBezTo>
                <a:cubicBezTo>
                  <a:pt x="379532" y="142348"/>
                  <a:pt x="403871" y="104785"/>
                  <a:pt x="438537" y="71273"/>
                </a:cubicBezTo>
                <a:cubicBezTo>
                  <a:pt x="467670" y="43653"/>
                  <a:pt x="503073" y="20820"/>
                  <a:pt x="544376" y="3143"/>
                </a:cubicBezTo>
                <a:cubicBezTo>
                  <a:pt x="551752" y="-171"/>
                  <a:pt x="559589" y="-171"/>
                  <a:pt x="566457" y="2407"/>
                </a:cubicBezTo>
                <a:close/>
                <a:moveTo>
                  <a:pt x="219410" y="1869"/>
                </a:moveTo>
                <a:cubicBezTo>
                  <a:pt x="226280" y="4447"/>
                  <a:pt x="232181" y="9603"/>
                  <a:pt x="235685" y="16784"/>
                </a:cubicBezTo>
                <a:lnTo>
                  <a:pt x="259659" y="67235"/>
                </a:lnTo>
                <a:cubicBezTo>
                  <a:pt x="266667" y="81965"/>
                  <a:pt x="260028" y="100378"/>
                  <a:pt x="244906" y="106638"/>
                </a:cubicBezTo>
                <a:cubicBezTo>
                  <a:pt x="209129" y="121737"/>
                  <a:pt x="182573" y="141623"/>
                  <a:pt x="164869" y="165560"/>
                </a:cubicBezTo>
                <a:cubicBezTo>
                  <a:pt x="143108" y="195389"/>
                  <a:pt x="131305" y="235160"/>
                  <a:pt x="130198" y="284875"/>
                </a:cubicBezTo>
                <a:lnTo>
                  <a:pt x="222776" y="284875"/>
                </a:lnTo>
                <a:cubicBezTo>
                  <a:pt x="239004" y="284875"/>
                  <a:pt x="252282" y="298132"/>
                  <a:pt x="252282" y="314336"/>
                </a:cubicBezTo>
                <a:lnTo>
                  <a:pt x="252282" y="507303"/>
                </a:lnTo>
                <a:cubicBezTo>
                  <a:pt x="252282" y="523506"/>
                  <a:pt x="239004" y="536763"/>
                  <a:pt x="222776" y="536763"/>
                </a:cubicBezTo>
                <a:lnTo>
                  <a:pt x="29507" y="536763"/>
                </a:lnTo>
                <a:cubicBezTo>
                  <a:pt x="13278" y="536763"/>
                  <a:pt x="0" y="523506"/>
                  <a:pt x="0" y="507303"/>
                </a:cubicBezTo>
                <a:lnTo>
                  <a:pt x="0" y="356685"/>
                </a:lnTo>
                <a:cubicBezTo>
                  <a:pt x="0" y="283402"/>
                  <a:pt x="7008" y="225954"/>
                  <a:pt x="19548" y="183604"/>
                </a:cubicBezTo>
                <a:cubicBezTo>
                  <a:pt x="32457" y="141991"/>
                  <a:pt x="56063" y="104061"/>
                  <a:pt x="91102" y="71286"/>
                </a:cubicBezTo>
                <a:cubicBezTo>
                  <a:pt x="119502" y="43298"/>
                  <a:pt x="155279" y="20098"/>
                  <a:pt x="197326" y="2422"/>
                </a:cubicBezTo>
                <a:cubicBezTo>
                  <a:pt x="204703" y="-708"/>
                  <a:pt x="212541" y="-708"/>
                  <a:pt x="219410" y="1869"/>
                </a:cubicBezTo>
                <a:close/>
              </a:path>
            </a:pathLst>
          </a:custGeom>
          <a:solidFill>
            <a:srgbClr val="034F89"/>
          </a:solidFill>
          <a:ln>
            <a:noFill/>
          </a:ln>
        </p:spPr>
      </p:sp>
      <p:sp>
        <p:nvSpPr>
          <p:cNvPr id="16" name="right-quote-sign_56826"/>
          <p:cNvSpPr>
            <a:spLocks noChangeAspect="1"/>
          </p:cNvSpPr>
          <p:nvPr/>
        </p:nvSpPr>
        <p:spPr bwMode="auto">
          <a:xfrm>
            <a:off x="9371923" y="4763708"/>
            <a:ext cx="694800" cy="612348"/>
          </a:xfrm>
          <a:custGeom>
            <a:avLst/>
            <a:gdLst>
              <a:gd name="connsiteX0" fmla="*/ 387182 w 607899"/>
              <a:gd name="connsiteY0" fmla="*/ 0 h 535760"/>
              <a:gd name="connsiteX1" fmla="*/ 576756 w 607899"/>
              <a:gd name="connsiteY1" fmla="*/ 0 h 535760"/>
              <a:gd name="connsiteX2" fmla="*/ 607899 w 607899"/>
              <a:gd name="connsiteY2" fmla="*/ 31095 h 535760"/>
              <a:gd name="connsiteX3" fmla="*/ 607899 w 607899"/>
              <a:gd name="connsiteY3" fmla="*/ 179895 h 535760"/>
              <a:gd name="connsiteX4" fmla="*/ 588633 w 607899"/>
              <a:gd name="connsiteY4" fmla="*/ 352227 h 535760"/>
              <a:gd name="connsiteX5" fmla="*/ 517368 w 607899"/>
              <a:gd name="connsiteY5" fmla="*/ 465449 h 535760"/>
              <a:gd name="connsiteX6" fmla="*/ 412808 w 607899"/>
              <a:gd name="connsiteY6" fmla="*/ 533196 h 535760"/>
              <a:gd name="connsiteX7" fmla="*/ 372219 w 607899"/>
              <a:gd name="connsiteY7" fmla="*/ 517975 h 535760"/>
              <a:gd name="connsiteX8" fmla="*/ 349773 w 607899"/>
              <a:gd name="connsiteY8" fmla="*/ 470679 h 535760"/>
              <a:gd name="connsiteX9" fmla="*/ 365251 w 607899"/>
              <a:gd name="connsiteY9" fmla="*/ 428891 h 535760"/>
              <a:gd name="connsiteX10" fmla="*/ 443390 w 607899"/>
              <a:gd name="connsiteY10" fmla="*/ 370529 h 535760"/>
              <a:gd name="connsiteX11" fmla="*/ 477901 w 607899"/>
              <a:gd name="connsiteY11" fmla="*/ 251471 h 535760"/>
              <a:gd name="connsiteX12" fmla="*/ 387182 w 607899"/>
              <a:gd name="connsiteY12" fmla="*/ 251471 h 535760"/>
              <a:gd name="connsiteX13" fmla="*/ 356039 w 607899"/>
              <a:gd name="connsiteY13" fmla="*/ 220375 h 535760"/>
              <a:gd name="connsiteX14" fmla="*/ 356039 w 607899"/>
              <a:gd name="connsiteY14" fmla="*/ 31095 h 535760"/>
              <a:gd name="connsiteX15" fmla="*/ 387182 w 607899"/>
              <a:gd name="connsiteY15" fmla="*/ 0 h 535760"/>
              <a:gd name="connsiteX16" fmla="*/ 40424 w 607899"/>
              <a:gd name="connsiteY16" fmla="*/ 0 h 535760"/>
              <a:gd name="connsiteX17" fmla="*/ 229998 w 607899"/>
              <a:gd name="connsiteY17" fmla="*/ 0 h 535760"/>
              <a:gd name="connsiteX18" fmla="*/ 261141 w 607899"/>
              <a:gd name="connsiteY18" fmla="*/ 31094 h 535760"/>
              <a:gd name="connsiteX19" fmla="*/ 261141 w 607899"/>
              <a:gd name="connsiteY19" fmla="*/ 179887 h 535760"/>
              <a:gd name="connsiteX20" fmla="*/ 241875 w 607899"/>
              <a:gd name="connsiteY20" fmla="*/ 352631 h 535760"/>
              <a:gd name="connsiteX21" fmla="*/ 170189 w 607899"/>
              <a:gd name="connsiteY21" fmla="*/ 465428 h 535760"/>
              <a:gd name="connsiteX22" fmla="*/ 66144 w 607899"/>
              <a:gd name="connsiteY22" fmla="*/ 533032 h 535760"/>
              <a:gd name="connsiteX23" fmla="*/ 25414 w 607899"/>
              <a:gd name="connsiteY23" fmla="*/ 517859 h 535760"/>
              <a:gd name="connsiteX24" fmla="*/ 3015 w 607899"/>
              <a:gd name="connsiteY24" fmla="*/ 470657 h 535760"/>
              <a:gd name="connsiteX25" fmla="*/ 18493 w 607899"/>
              <a:gd name="connsiteY25" fmla="*/ 428872 h 535760"/>
              <a:gd name="connsiteX26" fmla="*/ 96632 w 607899"/>
              <a:gd name="connsiteY26" fmla="*/ 370513 h 535760"/>
              <a:gd name="connsiteX27" fmla="*/ 131143 w 607899"/>
              <a:gd name="connsiteY27" fmla="*/ 251459 h 535760"/>
              <a:gd name="connsiteX28" fmla="*/ 40424 w 607899"/>
              <a:gd name="connsiteY28" fmla="*/ 251459 h 535760"/>
              <a:gd name="connsiteX29" fmla="*/ 9281 w 607899"/>
              <a:gd name="connsiteY29" fmla="*/ 220365 h 535760"/>
              <a:gd name="connsiteX30" fmla="*/ 9281 w 607899"/>
              <a:gd name="connsiteY30" fmla="*/ 31094 h 535760"/>
              <a:gd name="connsiteX31" fmla="*/ 40424 w 607899"/>
              <a:gd name="connsiteY31" fmla="*/ 0 h 53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899" h="535760">
                <a:moveTo>
                  <a:pt x="387182" y="0"/>
                </a:moveTo>
                <a:lnTo>
                  <a:pt x="576756" y="0"/>
                </a:lnTo>
                <a:cubicBezTo>
                  <a:pt x="593964" y="0"/>
                  <a:pt x="607899" y="13914"/>
                  <a:pt x="607899" y="31095"/>
                </a:cubicBezTo>
                <a:lnTo>
                  <a:pt x="607899" y="179895"/>
                </a:lnTo>
                <a:cubicBezTo>
                  <a:pt x="607899" y="252731"/>
                  <a:pt x="601493" y="310113"/>
                  <a:pt x="588633" y="352227"/>
                </a:cubicBezTo>
                <a:cubicBezTo>
                  <a:pt x="575820" y="394294"/>
                  <a:pt x="552065" y="432020"/>
                  <a:pt x="517368" y="465449"/>
                </a:cubicBezTo>
                <a:cubicBezTo>
                  <a:pt x="488937" y="492856"/>
                  <a:pt x="454099" y="515361"/>
                  <a:pt x="412808" y="533196"/>
                </a:cubicBezTo>
                <a:cubicBezTo>
                  <a:pt x="397377" y="539826"/>
                  <a:pt x="379467" y="533196"/>
                  <a:pt x="372219" y="517975"/>
                </a:cubicBezTo>
                <a:lnTo>
                  <a:pt x="349773" y="470679"/>
                </a:lnTo>
                <a:cubicBezTo>
                  <a:pt x="342291" y="454851"/>
                  <a:pt x="349212" y="435941"/>
                  <a:pt x="365251" y="428891"/>
                </a:cubicBezTo>
                <a:cubicBezTo>
                  <a:pt x="400089" y="413530"/>
                  <a:pt x="426182" y="394061"/>
                  <a:pt x="443390" y="370529"/>
                </a:cubicBezTo>
                <a:cubicBezTo>
                  <a:pt x="465181" y="340695"/>
                  <a:pt x="476732" y="301055"/>
                  <a:pt x="477901" y="251471"/>
                </a:cubicBezTo>
                <a:lnTo>
                  <a:pt x="387182" y="251471"/>
                </a:lnTo>
                <a:cubicBezTo>
                  <a:pt x="369974" y="251471"/>
                  <a:pt x="356039" y="237557"/>
                  <a:pt x="356039" y="220375"/>
                </a:cubicBezTo>
                <a:lnTo>
                  <a:pt x="356039" y="31095"/>
                </a:lnTo>
                <a:cubicBezTo>
                  <a:pt x="356039" y="13914"/>
                  <a:pt x="369974" y="0"/>
                  <a:pt x="387182" y="0"/>
                </a:cubicBezTo>
                <a:close/>
                <a:moveTo>
                  <a:pt x="40424" y="0"/>
                </a:moveTo>
                <a:lnTo>
                  <a:pt x="229998" y="0"/>
                </a:lnTo>
                <a:cubicBezTo>
                  <a:pt x="247206" y="0"/>
                  <a:pt x="261141" y="13913"/>
                  <a:pt x="261141" y="31094"/>
                </a:cubicBezTo>
                <a:lnTo>
                  <a:pt x="261141" y="179887"/>
                </a:lnTo>
                <a:cubicBezTo>
                  <a:pt x="261141" y="253280"/>
                  <a:pt x="254735" y="310846"/>
                  <a:pt x="241875" y="352631"/>
                </a:cubicBezTo>
                <a:cubicBezTo>
                  <a:pt x="229062" y="394417"/>
                  <a:pt x="205167" y="432000"/>
                  <a:pt x="170189" y="465428"/>
                </a:cubicBezTo>
                <a:cubicBezTo>
                  <a:pt x="141571" y="492741"/>
                  <a:pt x="106920" y="515291"/>
                  <a:pt x="66144" y="533032"/>
                </a:cubicBezTo>
                <a:cubicBezTo>
                  <a:pt x="50665" y="539755"/>
                  <a:pt x="32662" y="533032"/>
                  <a:pt x="25414" y="517859"/>
                </a:cubicBezTo>
                <a:lnTo>
                  <a:pt x="3015" y="470657"/>
                </a:lnTo>
                <a:cubicBezTo>
                  <a:pt x="-4467" y="454830"/>
                  <a:pt x="2454" y="435922"/>
                  <a:pt x="18493" y="428872"/>
                </a:cubicBezTo>
                <a:cubicBezTo>
                  <a:pt x="53331" y="413512"/>
                  <a:pt x="79424" y="394043"/>
                  <a:pt x="96632" y="370513"/>
                </a:cubicBezTo>
                <a:cubicBezTo>
                  <a:pt x="118423" y="340679"/>
                  <a:pt x="129974" y="301041"/>
                  <a:pt x="131143" y="251459"/>
                </a:cubicBezTo>
                <a:lnTo>
                  <a:pt x="40424" y="251459"/>
                </a:lnTo>
                <a:cubicBezTo>
                  <a:pt x="23216" y="251459"/>
                  <a:pt x="9281" y="237546"/>
                  <a:pt x="9281" y="220365"/>
                </a:cubicBezTo>
                <a:lnTo>
                  <a:pt x="9281" y="31094"/>
                </a:lnTo>
                <a:cubicBezTo>
                  <a:pt x="9281" y="13913"/>
                  <a:pt x="23216" y="0"/>
                  <a:pt x="40424" y="0"/>
                </a:cubicBezTo>
                <a:close/>
              </a:path>
            </a:pathLst>
          </a:custGeom>
          <a:solidFill>
            <a:srgbClr val="034F89"/>
          </a:solidFill>
          <a:ln>
            <a:noFill/>
          </a:ln>
        </p:spPr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文本框 23"/>
          <p:cNvSpPr txBox="1"/>
          <p:nvPr/>
        </p:nvSpPr>
        <p:spPr>
          <a:xfrm>
            <a:off x="4834255" y="1076325"/>
            <a:ext cx="2523490" cy="67691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p>
            <a:pPr algn="dist"/>
            <a:r>
              <a:rPr lang="zh-CN" altLang="en-US" sz="44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致谢</a:t>
            </a:r>
            <a:endParaRPr lang="zh-CN" altLang="en-US" sz="44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4876165" y="1737995"/>
            <a:ext cx="2439670" cy="185420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335" y="2284095"/>
            <a:ext cx="1089469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fontAlgn="auto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四年的读书生活在这个季节即将划上一个句号，而于我的人生却只是一个逗号，我将面对又一次征程的开始。四年的求学生涯在师长、亲友的大力支持下，走得辛苦却也收获满囊，在论文即将付梓之际，思绪万千，心情久久不能平静。 伟人、名人为我所崇拜，可是我更急切地要把我的敬意和赞美献给一位平凡的人，我的导师。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不是您最出色的学生，而您却是我最尊敬的老师。您治学严谨，学识渊博，思想深邃，视野雄阔，为我营造了一种良好的精神氛围。授人以鱼不如授人以渔，置身其间，耳濡目染，潜移默化，使我不仅接受了全新的思想观念，树立了宏伟的学术目标，领会了基本的思考方式，从论文题目的选定到论文写作的指导,经由您悉心的点拨,再经思考后的领悟,常常让我有“山重水复疑无路,柳暗花明又一村”。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文本框 23"/>
          <p:cNvSpPr txBox="1"/>
          <p:nvPr/>
        </p:nvSpPr>
        <p:spPr>
          <a:xfrm>
            <a:off x="4265295" y="2981960"/>
            <a:ext cx="3661410" cy="923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6000" b="1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感谢聆听</a:t>
            </a:r>
            <a:endParaRPr lang="zh-CN" altLang="en-US" sz="6000" b="1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4867910" y="3905250"/>
            <a:ext cx="2612390" cy="76200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平行四边形 1"/>
          <p:cNvSpPr/>
          <p:nvPr/>
        </p:nvSpPr>
        <p:spPr>
          <a:xfrm>
            <a:off x="6096635" y="4095115"/>
            <a:ext cx="1347470" cy="76200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93725" y="574675"/>
            <a:ext cx="1702435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目录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680720" y="1217295"/>
            <a:ext cx="1616075" cy="180000"/>
          </a:xfrm>
          <a:prstGeom prst="parallelogram">
            <a:avLst/>
          </a:prstGeom>
          <a:solidFill>
            <a:srgbClr val="034F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72130" y="1735455"/>
            <a:ext cx="3507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dist"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选题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背景及意义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579870" y="2027555"/>
            <a:ext cx="216471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860155" y="1735455"/>
            <a:ext cx="880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01</a:t>
            </a:r>
            <a:endParaRPr lang="en-US" altLang="zh-CN" sz="32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72130" y="2549525"/>
            <a:ext cx="3507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研究目的及难点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79870" y="2841625"/>
            <a:ext cx="216471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860155" y="2549525"/>
            <a:ext cx="880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02</a:t>
            </a:r>
            <a:endParaRPr lang="en-US" altLang="zh-CN" sz="32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72130" y="3363595"/>
            <a:ext cx="3507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dist"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研究过程及方法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579870" y="3679825"/>
            <a:ext cx="216471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860155" y="3363595"/>
            <a:ext cx="880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03</a:t>
            </a:r>
            <a:endParaRPr lang="en-US" altLang="zh-CN" sz="32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72130" y="4177665"/>
            <a:ext cx="3507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dist"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研究结论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6579870" y="4469765"/>
            <a:ext cx="216471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860155" y="4177665"/>
            <a:ext cx="880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04</a:t>
            </a:r>
            <a:endParaRPr lang="en-US" altLang="zh-CN" sz="32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7860" y="1397000"/>
            <a:ext cx="163830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dist"/>
            <a:r>
              <a:rPr lang="en-US" altLang="zh-CN"/>
              <a:t>Contents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3072130" y="4991735"/>
            <a:ext cx="3507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dist"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致谢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6579870" y="5283835"/>
            <a:ext cx="216471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8860155" y="4991735"/>
            <a:ext cx="880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楷体" panose="02010609060101010101" charset="-122"/>
                <a:ea typeface="楷体" panose="02010609060101010101" charset="-122"/>
              </a:rPr>
              <a:t>05</a:t>
            </a:r>
            <a:endParaRPr lang="en-US" altLang="zh-CN" sz="3200"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93725" y="574675"/>
            <a:ext cx="2218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选题背景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76060" y="2143760"/>
            <a:ext cx="4979670" cy="3263900"/>
          </a:xfrm>
          <a:prstGeom prst="rect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平行四边形 7"/>
          <p:cNvSpPr/>
          <p:nvPr/>
        </p:nvSpPr>
        <p:spPr>
          <a:xfrm>
            <a:off x="680720" y="1217295"/>
            <a:ext cx="2029460" cy="154305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C:\Users\cui\Downloads\uTools_1650508865832.pnguTools_165050886583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06540" y="2261870"/>
            <a:ext cx="4873625" cy="29686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75385" y="2057400"/>
            <a:ext cx="5401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目前在人们的工业生产和农业种植等日常生活中，运用温湿度的采集和测量已经越来越重要。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8235" y="3409950"/>
            <a:ext cx="54006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例如大棚室内种植时使用温湿度计来采集温度湿度数据，然后通过人工加热器加湿器等设备，加热降温，加湿抽湿等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等来控制温度和湿度。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75385" y="5131435"/>
            <a:ext cx="54006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而传统的恒温系统使用的是模拟电路设计，因此就存在很多的缺陷。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93725" y="574675"/>
            <a:ext cx="2218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选题意义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680720" y="1217295"/>
            <a:ext cx="2029460" cy="154305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 flipH="1">
            <a:off x="2291715" y="2234565"/>
            <a:ext cx="1126490" cy="377190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01.</a:t>
            </a:r>
            <a:endParaRPr lang="en-US" altLang="zh-CN" sz="2400"/>
          </a:p>
        </p:txBody>
      </p:sp>
      <p:sp>
        <p:nvSpPr>
          <p:cNvPr id="7" name="平行四边形 6"/>
          <p:cNvSpPr/>
          <p:nvPr/>
        </p:nvSpPr>
        <p:spPr>
          <a:xfrm flipH="1">
            <a:off x="2383790" y="4041140"/>
            <a:ext cx="1126490" cy="377190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02.</a:t>
            </a:r>
            <a:endParaRPr lang="en-US" altLang="zh-CN" sz="2400"/>
          </a:p>
        </p:txBody>
      </p:sp>
      <p:sp>
        <p:nvSpPr>
          <p:cNvPr id="9" name="平行四边形 8"/>
          <p:cNvSpPr/>
          <p:nvPr/>
        </p:nvSpPr>
        <p:spPr>
          <a:xfrm flipH="1">
            <a:off x="2383790" y="5532120"/>
            <a:ext cx="1126490" cy="377190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03.</a:t>
            </a:r>
            <a:endParaRPr lang="en-US" altLang="zh-CN" sz="2400"/>
          </a:p>
        </p:txBody>
      </p:sp>
      <p:cxnSp>
        <p:nvCxnSpPr>
          <p:cNvPr id="11" name="直接连接符 10"/>
          <p:cNvCxnSpPr/>
          <p:nvPr/>
        </p:nvCxnSpPr>
        <p:spPr>
          <a:xfrm>
            <a:off x="2426970" y="2706370"/>
            <a:ext cx="7870190" cy="0"/>
          </a:xfrm>
          <a:prstGeom prst="line">
            <a:avLst/>
          </a:prstGeom>
          <a:ln w="22225">
            <a:solidFill>
              <a:srgbClr val="034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26970" y="4551045"/>
            <a:ext cx="7870190" cy="0"/>
          </a:xfrm>
          <a:prstGeom prst="line">
            <a:avLst/>
          </a:prstGeom>
          <a:ln w="22225">
            <a:solidFill>
              <a:srgbClr val="034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426970" y="6036310"/>
            <a:ext cx="7870190" cy="0"/>
          </a:xfrm>
          <a:prstGeom prst="line">
            <a:avLst/>
          </a:prstGeom>
          <a:ln w="22225">
            <a:solidFill>
              <a:srgbClr val="034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599180" y="1876425"/>
            <a:ext cx="69938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None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温度、湿度对于生产来说是最主要的参数，它们是关乎产品质量和产品效率的物理量。</a:t>
            </a:r>
            <a:endParaRPr lang="en-US" altLang="zh-CN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99180" y="3219450"/>
            <a:ext cx="6993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None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无论是工业的温度湿度、自然环境的温湿度，还是人体温度,从航天学、航海学到农业学，每个技术领域都离不开温度和湿度的检测与控制。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99180" y="4837430"/>
            <a:ext cx="69938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None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用STC89C51以及S</a:t>
            </a:r>
            <a:r>
              <a:rPr lang="en-US" altLang="zh-CN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HT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11温湿度传感器等构成的温湿度监控系统，其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具有测量精度高且价格成本低等优点，对我们生活具有重要的意义。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93725" y="574675"/>
            <a:ext cx="2218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研究现状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680720" y="1217295"/>
            <a:ext cx="2029460" cy="154305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37285" y="1859280"/>
            <a:ext cx="40030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当今，传统恒温系统不但控制不精确、实时性较差，并且这样会使操作人员的效率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大大降低，加大了人工成本。</a:t>
            </a:r>
            <a:endParaRPr lang="en-US" altLang="zh-CN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3950" y="4001135"/>
            <a:ext cx="38671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新型恒温系统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要向高精度、智能化、数字化、微功耗、无源性方向发展。</a:t>
            </a:r>
            <a:endParaRPr lang="en-US" altLang="zh-CN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98640" y="3579495"/>
            <a:ext cx="895350" cy="2140585"/>
          </a:xfrm>
          <a:prstGeom prst="rect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702165" y="1859915"/>
            <a:ext cx="895350" cy="3860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8741410" y="1401445"/>
            <a:ext cx="13335" cy="43186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723255" y="5720080"/>
            <a:ext cx="610806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773545" y="2955925"/>
            <a:ext cx="1145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传统恒温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系统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77070" y="1281430"/>
            <a:ext cx="1145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新型恒温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系统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335" y="592455"/>
            <a:ext cx="2503805" cy="7067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marL="342900" marR="0" lvl="0" indent="-342900" algn="di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cap="none" spc="0" normalizeH="0" baseline="0">
                <a:ln>
                  <a:noFill/>
                </a:ln>
                <a:solidFill>
                  <a:srgbClr val="FFF3D8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4000" u="sng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研究内容</a:t>
            </a:r>
            <a:endParaRPr lang="zh-CN" altLang="en-US" b="1" u="sng">
              <a:solidFill>
                <a:schemeClr val="tx1"/>
              </a:solidFill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778836" y="2356197"/>
            <a:ext cx="5792329" cy="979236"/>
          </a:xfrm>
          <a:custGeom>
            <a:avLst/>
            <a:gdLst>
              <a:gd name="connsiteX0" fmla="*/ 249041 w 5792329"/>
              <a:gd name="connsiteY0" fmla="*/ 0 h 979236"/>
              <a:gd name="connsiteX1" fmla="*/ 5258979 w 5792329"/>
              <a:gd name="connsiteY1" fmla="*/ 0 h 979236"/>
              <a:gd name="connsiteX2" fmla="*/ 5309170 w 5792329"/>
              <a:gd name="connsiteY2" fmla="*/ 5060 h 979236"/>
              <a:gd name="connsiteX3" fmla="*/ 5320919 w 5792329"/>
              <a:gd name="connsiteY3" fmla="*/ 8707 h 979236"/>
              <a:gd name="connsiteX4" fmla="*/ 5404275 w 5792329"/>
              <a:gd name="connsiteY4" fmla="*/ 17110 h 979236"/>
              <a:gd name="connsiteX5" fmla="*/ 5792329 w 5792329"/>
              <a:gd name="connsiteY5" fmla="*/ 493236 h 979236"/>
              <a:gd name="connsiteX6" fmla="*/ 5306329 w 5792329"/>
              <a:gd name="connsiteY6" fmla="*/ 979236 h 979236"/>
              <a:gd name="connsiteX7" fmla="*/ 4830203 w 5792329"/>
              <a:gd name="connsiteY7" fmla="*/ 591182 h 979236"/>
              <a:gd name="connsiteX8" fmla="*/ 4820818 w 5792329"/>
              <a:gd name="connsiteY8" fmla="*/ 498082 h 979236"/>
              <a:gd name="connsiteX9" fmla="*/ 249041 w 5792329"/>
              <a:gd name="connsiteY9" fmla="*/ 498082 h 979236"/>
              <a:gd name="connsiteX10" fmla="*/ 0 w 5792329"/>
              <a:gd name="connsiteY10" fmla="*/ 249041 h 979236"/>
              <a:gd name="connsiteX11" fmla="*/ 249041 w 5792329"/>
              <a:gd name="connsiteY11" fmla="*/ 0 h 97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92329" h="979236">
                <a:moveTo>
                  <a:pt x="249041" y="0"/>
                </a:moveTo>
                <a:lnTo>
                  <a:pt x="5258979" y="0"/>
                </a:lnTo>
                <a:cubicBezTo>
                  <a:pt x="5276172" y="0"/>
                  <a:pt x="5292958" y="1742"/>
                  <a:pt x="5309170" y="5060"/>
                </a:cubicBezTo>
                <a:lnTo>
                  <a:pt x="5320919" y="8707"/>
                </a:lnTo>
                <a:lnTo>
                  <a:pt x="5404275" y="17110"/>
                </a:lnTo>
                <a:cubicBezTo>
                  <a:pt x="5625737" y="62428"/>
                  <a:pt x="5792329" y="258377"/>
                  <a:pt x="5792329" y="493236"/>
                </a:cubicBezTo>
                <a:cubicBezTo>
                  <a:pt x="5792329" y="761646"/>
                  <a:pt x="5574739" y="979236"/>
                  <a:pt x="5306329" y="979236"/>
                </a:cubicBezTo>
                <a:cubicBezTo>
                  <a:pt x="5071470" y="979236"/>
                  <a:pt x="4875521" y="812644"/>
                  <a:pt x="4830203" y="591182"/>
                </a:cubicBezTo>
                <a:lnTo>
                  <a:pt x="4820818" y="498082"/>
                </a:lnTo>
                <a:lnTo>
                  <a:pt x="249041" y="498082"/>
                </a:lnTo>
                <a:cubicBezTo>
                  <a:pt x="111499" y="498082"/>
                  <a:pt x="0" y="386583"/>
                  <a:pt x="0" y="249041"/>
                </a:cubicBezTo>
                <a:cubicBezTo>
                  <a:pt x="0" y="111499"/>
                  <a:pt x="111499" y="0"/>
                  <a:pt x="249041" y="0"/>
                </a:cubicBezTo>
                <a:close/>
              </a:path>
            </a:pathLst>
          </a:custGeom>
          <a:solidFill>
            <a:srgbClr val="44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8009" y="2572111"/>
            <a:ext cx="464758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  <a:endParaRPr lang="en-US" altLang="zh-CN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任意多边形: 形状 56"/>
          <p:cNvSpPr/>
          <p:nvPr/>
        </p:nvSpPr>
        <p:spPr>
          <a:xfrm>
            <a:off x="5599039" y="1052582"/>
            <a:ext cx="5735268" cy="972000"/>
          </a:xfrm>
          <a:custGeom>
            <a:avLst/>
            <a:gdLst>
              <a:gd name="connsiteX0" fmla="*/ 486000 w 5735268"/>
              <a:gd name="connsiteY0" fmla="*/ 0 h 972000"/>
              <a:gd name="connsiteX1" fmla="*/ 522644 w 5735268"/>
              <a:gd name="connsiteY1" fmla="*/ 3694 h 972000"/>
              <a:gd name="connsiteX2" fmla="*/ 5486227 w 5735268"/>
              <a:gd name="connsiteY2" fmla="*/ 3694 h 972000"/>
              <a:gd name="connsiteX3" fmla="*/ 5735268 w 5735268"/>
              <a:gd name="connsiteY3" fmla="*/ 252735 h 972000"/>
              <a:gd name="connsiteX4" fmla="*/ 5486227 w 5735268"/>
              <a:gd name="connsiteY4" fmla="*/ 501776 h 972000"/>
              <a:gd name="connsiteX5" fmla="*/ 970410 w 5735268"/>
              <a:gd name="connsiteY5" fmla="*/ 501776 h 972000"/>
              <a:gd name="connsiteX6" fmla="*/ 962127 w 5735268"/>
              <a:gd name="connsiteY6" fmla="*/ 583946 h 972000"/>
              <a:gd name="connsiteX7" fmla="*/ 486000 w 5735268"/>
              <a:gd name="connsiteY7" fmla="*/ 972000 h 972000"/>
              <a:gd name="connsiteX8" fmla="*/ 0 w 5735268"/>
              <a:gd name="connsiteY8" fmla="*/ 486000 h 972000"/>
              <a:gd name="connsiteX9" fmla="*/ 486000 w 5735268"/>
              <a:gd name="connsiteY9" fmla="*/ 0 h 9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5268" h="972000">
                <a:moveTo>
                  <a:pt x="486000" y="0"/>
                </a:moveTo>
                <a:lnTo>
                  <a:pt x="522644" y="3694"/>
                </a:lnTo>
                <a:lnTo>
                  <a:pt x="5486227" y="3694"/>
                </a:lnTo>
                <a:cubicBezTo>
                  <a:pt x="5623769" y="3694"/>
                  <a:pt x="5735268" y="115193"/>
                  <a:pt x="5735268" y="252735"/>
                </a:cubicBezTo>
                <a:cubicBezTo>
                  <a:pt x="5735268" y="390277"/>
                  <a:pt x="5623769" y="501776"/>
                  <a:pt x="5486227" y="501776"/>
                </a:cubicBezTo>
                <a:lnTo>
                  <a:pt x="970410" y="501776"/>
                </a:lnTo>
                <a:lnTo>
                  <a:pt x="962127" y="583946"/>
                </a:lnTo>
                <a:cubicBezTo>
                  <a:pt x="916809" y="805408"/>
                  <a:pt x="720859" y="972000"/>
                  <a:pt x="486000" y="972000"/>
                </a:cubicBezTo>
                <a:cubicBezTo>
                  <a:pt x="217590" y="972000"/>
                  <a:pt x="0" y="754410"/>
                  <a:pt x="0" y="486000"/>
                </a:cubicBezTo>
                <a:cubicBezTo>
                  <a:pt x="0" y="217590"/>
                  <a:pt x="217590" y="0"/>
                  <a:pt x="486000" y="0"/>
                </a:cubicBezTo>
                <a:close/>
              </a:path>
            </a:pathLst>
          </a:custGeom>
          <a:solidFill>
            <a:srgbClr val="44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1351" y="1238114"/>
            <a:ext cx="464879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endParaRPr lang="en-US" altLang="zh-CN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71468" y="5240105"/>
            <a:ext cx="464758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</a:t>
            </a:r>
            <a:endParaRPr lang="en-US" altLang="zh-CN" sz="36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5" name="任意多边形: 形状 54"/>
          <p:cNvSpPr/>
          <p:nvPr/>
        </p:nvSpPr>
        <p:spPr>
          <a:xfrm>
            <a:off x="5618272" y="3668818"/>
            <a:ext cx="5729333" cy="977466"/>
          </a:xfrm>
          <a:custGeom>
            <a:avLst/>
            <a:gdLst>
              <a:gd name="connsiteX0" fmla="*/ 470354 w 5729333"/>
              <a:gd name="connsiteY0" fmla="*/ 0 h 977466"/>
              <a:gd name="connsiteX1" fmla="*/ 5480292 w 5729333"/>
              <a:gd name="connsiteY1" fmla="*/ 0 h 977466"/>
              <a:gd name="connsiteX2" fmla="*/ 5729333 w 5729333"/>
              <a:gd name="connsiteY2" fmla="*/ 249041 h 977466"/>
              <a:gd name="connsiteX3" fmla="*/ 5480292 w 5729333"/>
              <a:gd name="connsiteY3" fmla="*/ 498082 h 977466"/>
              <a:gd name="connsiteX4" fmla="*/ 971333 w 5729333"/>
              <a:gd name="connsiteY4" fmla="*/ 498082 h 977466"/>
              <a:gd name="connsiteX5" fmla="*/ 962127 w 5729333"/>
              <a:gd name="connsiteY5" fmla="*/ 589412 h 977466"/>
              <a:gd name="connsiteX6" fmla="*/ 486000 w 5729333"/>
              <a:gd name="connsiteY6" fmla="*/ 977466 h 977466"/>
              <a:gd name="connsiteX7" fmla="*/ 0 w 5729333"/>
              <a:gd name="connsiteY7" fmla="*/ 491466 h 977466"/>
              <a:gd name="connsiteX8" fmla="*/ 296827 w 5729333"/>
              <a:gd name="connsiteY8" fmla="*/ 43658 h 977466"/>
              <a:gd name="connsiteX9" fmla="*/ 372069 w 5729333"/>
              <a:gd name="connsiteY9" fmla="*/ 20302 h 977466"/>
              <a:gd name="connsiteX10" fmla="*/ 373416 w 5729333"/>
              <a:gd name="connsiteY10" fmla="*/ 19571 h 977466"/>
              <a:gd name="connsiteX11" fmla="*/ 470354 w 5729333"/>
              <a:gd name="connsiteY11" fmla="*/ 0 h 97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29333" h="977466">
                <a:moveTo>
                  <a:pt x="470354" y="0"/>
                </a:moveTo>
                <a:lnTo>
                  <a:pt x="5480292" y="0"/>
                </a:lnTo>
                <a:cubicBezTo>
                  <a:pt x="5617834" y="0"/>
                  <a:pt x="5729333" y="111499"/>
                  <a:pt x="5729333" y="249041"/>
                </a:cubicBezTo>
                <a:cubicBezTo>
                  <a:pt x="5729333" y="386583"/>
                  <a:pt x="5617834" y="498082"/>
                  <a:pt x="5480292" y="498082"/>
                </a:cubicBezTo>
                <a:lnTo>
                  <a:pt x="971333" y="498082"/>
                </a:lnTo>
                <a:lnTo>
                  <a:pt x="962127" y="589412"/>
                </a:lnTo>
                <a:cubicBezTo>
                  <a:pt x="916809" y="810874"/>
                  <a:pt x="720859" y="977466"/>
                  <a:pt x="486000" y="977466"/>
                </a:cubicBezTo>
                <a:cubicBezTo>
                  <a:pt x="217590" y="977466"/>
                  <a:pt x="0" y="759876"/>
                  <a:pt x="0" y="491466"/>
                </a:cubicBezTo>
                <a:cubicBezTo>
                  <a:pt x="0" y="290159"/>
                  <a:pt x="122395" y="117437"/>
                  <a:pt x="296827" y="43658"/>
                </a:cubicBezTo>
                <a:lnTo>
                  <a:pt x="372069" y="20302"/>
                </a:lnTo>
                <a:lnTo>
                  <a:pt x="373416" y="19571"/>
                </a:lnTo>
                <a:cubicBezTo>
                  <a:pt x="403211" y="6969"/>
                  <a:pt x="435969" y="0"/>
                  <a:pt x="470354" y="0"/>
                </a:cubicBezTo>
                <a:close/>
              </a:path>
            </a:pathLst>
          </a:custGeom>
          <a:solidFill>
            <a:srgbClr val="44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56340" y="3896154"/>
            <a:ext cx="464758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  <a:endParaRPr lang="en-US" altLang="zh-CN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20"/>
          <p:cNvSpPr txBox="1"/>
          <p:nvPr/>
        </p:nvSpPr>
        <p:spPr>
          <a:xfrm flipH="1">
            <a:off x="7124608" y="1079112"/>
            <a:ext cx="2005483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任务内容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文本框 22"/>
          <p:cNvSpPr txBox="1"/>
          <p:nvPr/>
        </p:nvSpPr>
        <p:spPr>
          <a:xfrm flipH="1">
            <a:off x="7124607" y="1572523"/>
            <a:ext cx="4018313" cy="18999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采用 Protues仿真软件设计，以低功耗STC89C51单片机为核心，配置新式的微型低功耗传感器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SHT11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，使用液晶显示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SHT11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传感器采集到的数据，实现温度、湿度两个参数的釆集、处理和显示等功能。要求完成温、湿度测量电路、单片机外围电路、软件流程、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编程语言源程序的设计、数据采集系统的设计过程及仿真等。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22" name="文本框 20"/>
          <p:cNvSpPr txBox="1"/>
          <p:nvPr/>
        </p:nvSpPr>
        <p:spPr>
          <a:xfrm flipH="1">
            <a:off x="7124608" y="3707456"/>
            <a:ext cx="2005483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具体工作 </a:t>
            </a:r>
            <a:endParaRPr lang="zh-CN" altLang="en-US" sz="2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2"/>
          <p:cNvSpPr txBox="1"/>
          <p:nvPr/>
        </p:nvSpPr>
        <p:spPr>
          <a:xfrm flipH="1">
            <a:off x="7124607" y="4198215"/>
            <a:ext cx="3977703" cy="13830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查阅温湿度测量系统的相关文献，设计测量系统框架，编写温湿度采集程序、LCD显示程序、按键设置程序等模块，将SHT11读取的温湿度值显示在LCD1602显示模块上。调试程序，验证各模块运行的正确性。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26" name="文本框 20"/>
          <p:cNvSpPr txBox="1"/>
          <p:nvPr/>
        </p:nvSpPr>
        <p:spPr>
          <a:xfrm flipH="1">
            <a:off x="1125707" y="2356338"/>
            <a:ext cx="2229658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技术要求 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22"/>
          <p:cNvSpPr txBox="1"/>
          <p:nvPr/>
        </p:nvSpPr>
        <p:spPr>
          <a:xfrm flipH="1">
            <a:off x="1125706" y="3002908"/>
            <a:ext cx="4018313" cy="345059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 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温湿度测量系统的软件部分是以Keil为开发平台，C语言为软件系统的开发语言,同时采用模块化编程。具体分为以下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6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个模块：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主控制模块、温湿度采集模块、温湿度数据处理模块、液晶屏显示模块、按键设置模块和报警灯蜂鸣器报警模块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 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系统通过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SHT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11温湿度传感器感应周围的环境的温度和湿度，通过单片机对采集到的数据进行读取处理，经过LCD1602显示模块实时显示温湿度数据，同时可以通过按键模块对温湿度报警上、下限值进行设定。当SHT11读取的温湿度值不在设定范围内时，报警模块LED灯指示故障信息，同时蜂鸣器报警；当温湿度读取数据正常后，LED灯熄灭，蜂鸣器关闭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631825" y="1144905"/>
            <a:ext cx="2266950" cy="154305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93725" y="574675"/>
            <a:ext cx="2218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研究难点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680720" y="1217295"/>
            <a:ext cx="2029460" cy="154305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904740" y="2631440"/>
            <a:ext cx="1871980" cy="1871980"/>
          </a:xfrm>
          <a:prstGeom prst="ellipse">
            <a:avLst/>
          </a:prstGeom>
          <a:noFill/>
          <a:ln w="114300">
            <a:solidFill>
              <a:srgbClr val="034F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模块化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</a:rPr>
              <a:t>设计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29150" y="2355850"/>
            <a:ext cx="2423160" cy="2423160"/>
          </a:xfrm>
          <a:prstGeom prst="ellipse">
            <a:avLst/>
          </a:prstGeom>
          <a:noFill/>
          <a:ln w="1143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365625" y="2092325"/>
            <a:ext cx="2950210" cy="2950210"/>
          </a:xfrm>
          <a:prstGeom prst="ellipse">
            <a:avLst/>
          </a:prstGeom>
          <a:noFill/>
          <a:ln w="1143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3725" y="1945005"/>
            <a:ext cx="35502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p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调用各个子程序的C语言文件中定义的函数，实现SHT11数据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测量、LCD1602初始化等操作。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3725" y="4170045"/>
            <a:ext cx="33407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p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protues自带元件库没有STC89C51。</a:t>
            </a:r>
            <a:endParaRPr lang="en-US" altLang="zh-CN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24825" y="2783205"/>
            <a:ext cx="3159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p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软件抗干扰措施，按键防抖措施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等等。</a:t>
            </a:r>
            <a:endParaRPr lang="zh-CN" altLang="en-US" sz="2400" spc="120">
              <a:solidFill>
                <a:schemeClr val="tx1">
                  <a:lumMod val="75000"/>
                  <a:lumOff val="25000"/>
                </a:schemeClr>
              </a:solidFill>
              <a:uFillTx/>
              <a:latin typeface="楷体" panose="02010609060101010101" charset="-122"/>
              <a:ea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93725" y="574675"/>
            <a:ext cx="32918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研究方法</a:t>
            </a: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选取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680720" y="1217295"/>
            <a:ext cx="3006090" cy="154305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3725" y="1859915"/>
            <a:ext cx="96100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方案一</a:t>
            </a:r>
            <a:r>
              <a:rPr lang="en-US" altLang="zh-CN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采用温度传感器ad590，湿度传感器HS110和</a:t>
            </a:r>
            <a:r>
              <a:rPr lang="en-US" altLang="zh-CN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AD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转换器进行温湿度数据采集。</a:t>
            </a:r>
            <a:endParaRPr lang="en-US" altLang="zh-CN" sz="2400" spc="12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3476" t="52142" r="41489" b="25224"/>
          <a:stretch>
            <a:fillRect/>
          </a:stretch>
        </p:blipFill>
        <p:spPr>
          <a:xfrm>
            <a:off x="1169670" y="2893060"/>
            <a:ext cx="9280525" cy="33731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93725" y="574675"/>
            <a:ext cx="3264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研究方法</a:t>
            </a: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选取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680720" y="1217295"/>
            <a:ext cx="3054985" cy="154305"/>
          </a:xfrm>
          <a:prstGeom prst="parallelogram">
            <a:avLst/>
          </a:prstGeom>
          <a:solidFill>
            <a:srgbClr val="034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93725" y="1859915"/>
            <a:ext cx="96100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00000"/>
              </a:lnSpc>
              <a:buClr>
                <a:srgbClr val="034F89"/>
              </a:buClr>
              <a:buFont typeface="Wingdings" panose="05000000000000000000" charset="0"/>
              <a:buChar char="n"/>
            </a:pP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方案二</a:t>
            </a:r>
            <a:r>
              <a:rPr lang="en-US" altLang="zh-CN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:</a:t>
            </a:r>
            <a:r>
              <a:rPr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采用温湿度集成传感器SHT11</a:t>
            </a:r>
            <a:r>
              <a:rPr lang="zh-CN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（自带</a:t>
            </a:r>
            <a:r>
              <a:rPr lang="en-US" altLang="zh-CN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AD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转换器</a:t>
            </a:r>
            <a:r>
              <a:rPr lang="zh-CN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）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进行温湿度数据采集</a:t>
            </a:r>
            <a:r>
              <a:rPr lang="en-US" altLang="zh-CN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(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自带</a:t>
            </a:r>
            <a:r>
              <a:rPr lang="en-US" altLang="zh-CN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AD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的</a:t>
            </a:r>
            <a:r>
              <a:rPr lang="en-US" altLang="zh-CN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SHT11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开发更为方便，所以采用方案二</a:t>
            </a:r>
            <a:r>
              <a:rPr lang="en-US" altLang="zh-CN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)</a:t>
            </a:r>
            <a:r>
              <a:rPr lang="zh-CN" altLang="en-US" sz="2400" spc="12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sz="2400" spc="12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7"/>
          <p:cNvPicPr>
            <a:picLocks noChangeAspect="1"/>
          </p:cNvPicPr>
          <p:nvPr/>
        </p:nvPicPr>
        <p:blipFill>
          <a:blip r:embed="rId1"/>
          <a:srcRect l="14313" t="57352" r="59647" b="15581"/>
          <a:stretch>
            <a:fillRect/>
          </a:stretch>
        </p:blipFill>
        <p:spPr>
          <a:xfrm>
            <a:off x="2023110" y="3059430"/>
            <a:ext cx="6751955" cy="34740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3.xml><?xml version="1.0" encoding="utf-8"?>
<p:tagLst xmlns:p="http://schemas.openxmlformats.org/presentationml/2006/main">
  <p:tag name="KSO_WM_UNIT_PLACING_PICTURE_USER_VIEWPORT" val="{&quot;height&quot;:3251,&quot;width&quot;:8945}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UNIT_PLACING_PICTURE_USER_VIEWPORT" val="{&quot;height&quot;:10272,&quot;width&quot;:15132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1936</Words>
  <Application>WPS 演示</Application>
  <PresentationFormat>宽屏</PresentationFormat>
  <Paragraphs>144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汉仪古隶简</vt:lpstr>
      <vt:lpstr>楷体</vt:lpstr>
      <vt:lpstr>Wingdings</vt:lpstr>
      <vt:lpstr>微软雅黑 Light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崔兴海</cp:lastModifiedBy>
  <cp:revision>49</cp:revision>
  <dcterms:created xsi:type="dcterms:W3CDTF">2019-06-19T02:08:00Z</dcterms:created>
  <dcterms:modified xsi:type="dcterms:W3CDTF">2022-04-24T08:02:31Z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KSOTemplateUUID">
    <vt:lpwstr>v1.0_mb_MSZd8G+ey+hW6syH6yK2HA==</vt:lpwstr>
  </property>
  <property fmtid="{D5CDD505-2E9C-101B-9397-08002B2CF9AE}" pid="4" name="ICV">
    <vt:lpwstr>1609D51AB0CA43E5A902D1424F8EE320</vt:lpwstr>
  </property>
</Properties>
</file>